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4" r:id="rId2"/>
    <p:sldId id="277" r:id="rId3"/>
    <p:sldId id="267" r:id="rId4"/>
    <p:sldId id="268" r:id="rId5"/>
    <p:sldId id="279" r:id="rId6"/>
    <p:sldId id="281" r:id="rId7"/>
    <p:sldId id="280" r:id="rId8"/>
    <p:sldId id="282" r:id="rId9"/>
    <p:sldId id="271" r:id="rId10"/>
    <p:sldId id="283" r:id="rId11"/>
    <p:sldId id="27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ED4"/>
    <a:srgbClr val="7030A0"/>
    <a:srgbClr val="33C3B5"/>
    <a:srgbClr val="C89800"/>
    <a:srgbClr val="FF6565"/>
    <a:srgbClr val="B888DC"/>
    <a:srgbClr val="418BCF"/>
    <a:srgbClr val="849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FEDC3C-F0BA-420A-96B1-678A0A6B5A8D}" type="doc">
      <dgm:prSet loTypeId="urn:microsoft.com/office/officeart/2005/8/layout/arrow6" loCatId="process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kk-KZ"/>
        </a:p>
      </dgm:t>
    </dgm:pt>
    <dgm:pt modelId="{3F4E6C51-411A-4ACF-8288-6BD5C3EB2646}">
      <dgm:prSet phldrT="[Текст]" custT="1"/>
      <dgm:spPr/>
      <dgm:t>
        <a:bodyPr/>
        <a:lstStyle/>
        <a:p>
          <a:r>
            <a:rPr lang="kk-KZ" sz="1800" dirty="0">
              <a:latin typeface="Arial" panose="020B0604020202020204" pitchFamily="34" charset="0"/>
              <a:cs typeface="Arial" panose="020B0604020202020204" pitchFamily="34" charset="0"/>
            </a:rPr>
            <a:t>Кинетикалық энергия</a:t>
          </a:r>
        </a:p>
      </dgm:t>
    </dgm:pt>
    <dgm:pt modelId="{6DC7970E-EC13-48FA-89EA-096241BF77FE}" type="parTrans" cxnId="{0065A28E-DF17-402B-8CB0-1AB39CD5E019}">
      <dgm:prSet/>
      <dgm:spPr/>
      <dgm:t>
        <a:bodyPr/>
        <a:lstStyle/>
        <a:p>
          <a:endParaRPr lang="kk-K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BD5465-82BC-42EA-9A47-7C084905B2B9}" type="sibTrans" cxnId="{0065A28E-DF17-402B-8CB0-1AB39CD5E019}">
      <dgm:prSet/>
      <dgm:spPr/>
      <dgm:t>
        <a:bodyPr/>
        <a:lstStyle/>
        <a:p>
          <a:endParaRPr lang="kk-K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EC30E-917F-4F88-A5B6-190F2FC59213}">
      <dgm:prSet phldrT="[Текст]" custT="1"/>
      <dgm:spPr/>
      <dgm:t>
        <a:bodyPr/>
        <a:lstStyle/>
        <a:p>
          <a:r>
            <a:rPr lang="kk-KZ" sz="1800" dirty="0">
              <a:latin typeface="Arial" panose="020B0604020202020204" pitchFamily="34" charset="0"/>
              <a:cs typeface="Arial" panose="020B0604020202020204" pitchFamily="34" charset="0"/>
            </a:rPr>
            <a:t>салыстырмалы жылдамдық</a:t>
          </a:r>
        </a:p>
      </dgm:t>
    </dgm:pt>
    <dgm:pt modelId="{21B88FB9-A60D-40E0-8F56-562EF0D26735}" type="parTrans" cxnId="{11954A23-9C7B-4D00-A79A-476A72AB64DD}">
      <dgm:prSet/>
      <dgm:spPr/>
      <dgm:t>
        <a:bodyPr/>
        <a:lstStyle/>
        <a:p>
          <a:endParaRPr lang="kk-K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945B68-485C-4724-85D2-458F0FA93F65}" type="sibTrans" cxnId="{11954A23-9C7B-4D00-A79A-476A72AB64DD}">
      <dgm:prSet/>
      <dgm:spPr/>
      <dgm:t>
        <a:bodyPr/>
        <a:lstStyle/>
        <a:p>
          <a:endParaRPr lang="kk-K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E8B6BF-4A0B-4CE7-A8B3-81B4484901A1}" type="pres">
      <dgm:prSet presAssocID="{08FEDC3C-F0BA-420A-96B1-678A0A6B5A8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513E54-BB77-4946-A69A-EB06B62BCA24}" type="pres">
      <dgm:prSet presAssocID="{08FEDC3C-F0BA-420A-96B1-678A0A6B5A8D}" presName="ribbon" presStyleLbl="node1" presStyleIdx="0" presStyleCnt="1"/>
      <dgm:spPr>
        <a:ln>
          <a:noFill/>
        </a:ln>
      </dgm:spPr>
    </dgm:pt>
    <dgm:pt modelId="{33463473-FEA7-49BC-A8F6-B3D78214E0C2}" type="pres">
      <dgm:prSet presAssocID="{08FEDC3C-F0BA-420A-96B1-678A0A6B5A8D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6870C6-91C8-493D-BB0C-98059BDE4A3D}" type="pres">
      <dgm:prSet presAssocID="{08FEDC3C-F0BA-420A-96B1-678A0A6B5A8D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954A23-9C7B-4D00-A79A-476A72AB64DD}" srcId="{08FEDC3C-F0BA-420A-96B1-678A0A6B5A8D}" destId="{3F4EC30E-917F-4F88-A5B6-190F2FC59213}" srcOrd="1" destOrd="0" parTransId="{21B88FB9-A60D-40E0-8F56-562EF0D26735}" sibTransId="{90945B68-485C-4724-85D2-458F0FA93F65}"/>
    <dgm:cxn modelId="{76147BB4-FB07-4A19-938A-9D937DC75BA6}" type="presOf" srcId="{08FEDC3C-F0BA-420A-96B1-678A0A6B5A8D}" destId="{79E8B6BF-4A0B-4CE7-A8B3-81B4484901A1}" srcOrd="0" destOrd="0" presId="urn:microsoft.com/office/officeart/2005/8/layout/arrow6"/>
    <dgm:cxn modelId="{11767C2F-C599-41F8-B351-07A87C2D575A}" type="presOf" srcId="{3F4E6C51-411A-4ACF-8288-6BD5C3EB2646}" destId="{33463473-FEA7-49BC-A8F6-B3D78214E0C2}" srcOrd="0" destOrd="0" presId="urn:microsoft.com/office/officeart/2005/8/layout/arrow6"/>
    <dgm:cxn modelId="{0065A28E-DF17-402B-8CB0-1AB39CD5E019}" srcId="{08FEDC3C-F0BA-420A-96B1-678A0A6B5A8D}" destId="{3F4E6C51-411A-4ACF-8288-6BD5C3EB2646}" srcOrd="0" destOrd="0" parTransId="{6DC7970E-EC13-48FA-89EA-096241BF77FE}" sibTransId="{D2BD5465-82BC-42EA-9A47-7C084905B2B9}"/>
    <dgm:cxn modelId="{F91D9958-7CDA-446A-83B3-634D873A943F}" type="presOf" srcId="{3F4EC30E-917F-4F88-A5B6-190F2FC59213}" destId="{AD6870C6-91C8-493D-BB0C-98059BDE4A3D}" srcOrd="0" destOrd="0" presId="urn:microsoft.com/office/officeart/2005/8/layout/arrow6"/>
    <dgm:cxn modelId="{DF3CA2CB-2B89-4E2D-93AC-99E147EAFAA8}" type="presParOf" srcId="{79E8B6BF-4A0B-4CE7-A8B3-81B4484901A1}" destId="{4C513E54-BB77-4946-A69A-EB06B62BCA24}" srcOrd="0" destOrd="0" presId="urn:microsoft.com/office/officeart/2005/8/layout/arrow6"/>
    <dgm:cxn modelId="{4702F3C5-3B35-49A8-959E-0CB0CB6672BF}" type="presParOf" srcId="{79E8B6BF-4A0B-4CE7-A8B3-81B4484901A1}" destId="{33463473-FEA7-49BC-A8F6-B3D78214E0C2}" srcOrd="1" destOrd="0" presId="urn:microsoft.com/office/officeart/2005/8/layout/arrow6"/>
    <dgm:cxn modelId="{ECC33556-FC0B-4EF1-A57B-0EB67557E535}" type="presParOf" srcId="{79E8B6BF-4A0B-4CE7-A8B3-81B4484901A1}" destId="{AD6870C6-91C8-493D-BB0C-98059BDE4A3D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10DDC6-823E-4469-A96D-1AC3DFB783A6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kk-KZ"/>
        </a:p>
      </dgm:t>
    </dgm:pt>
    <dgm:pt modelId="{3A8F1E8A-C1EC-475F-B5A1-D8F64F83927B}">
      <dgm:prSet phldrT="[Текст]" custT="1"/>
      <dgm:spPr/>
      <dgm:t>
        <a:bodyPr/>
        <a:lstStyle/>
        <a:p>
          <a:r>
            <a:rPr lang="kk-KZ" sz="1800" dirty="0">
              <a:latin typeface="Arial" panose="020B0604020202020204" pitchFamily="34" charset="0"/>
              <a:cs typeface="Arial" panose="020B0604020202020204" pitchFamily="34" charset="0"/>
            </a:rPr>
            <a:t>Потенциалдық энергия</a:t>
          </a:r>
        </a:p>
      </dgm:t>
    </dgm:pt>
    <dgm:pt modelId="{19D0CBF8-42EC-4DCC-9698-428CD62366A6}" type="parTrans" cxnId="{B7C0EFFE-D70F-492C-A750-83D4971CC2DF}">
      <dgm:prSet/>
      <dgm:spPr/>
      <dgm:t>
        <a:bodyPr/>
        <a:lstStyle/>
        <a:p>
          <a:endParaRPr lang="kk-K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0BEBFF-D76F-41E2-9BE7-3E9121138745}" type="sibTrans" cxnId="{B7C0EFFE-D70F-492C-A750-83D4971CC2DF}">
      <dgm:prSet/>
      <dgm:spPr/>
      <dgm:t>
        <a:bodyPr/>
        <a:lstStyle/>
        <a:p>
          <a:endParaRPr lang="kk-K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075BDF-4CB4-4059-A3BA-56EA6121D296}">
      <dgm:prSet phldrT="[Текст]" custT="1"/>
      <dgm:spPr/>
      <dgm:t>
        <a:bodyPr/>
        <a:lstStyle/>
        <a:p>
          <a:r>
            <a:rPr lang="kk-KZ" sz="1800" dirty="0">
              <a:latin typeface="Arial" panose="020B0604020202020204" pitchFamily="34" charset="0"/>
              <a:cs typeface="Arial" panose="020B0604020202020204" pitchFamily="34" charset="0"/>
            </a:rPr>
            <a:t>салыстырмалы орналасуы</a:t>
          </a:r>
        </a:p>
      </dgm:t>
    </dgm:pt>
    <dgm:pt modelId="{B62090CA-1E51-454D-98FB-8C29945D09E1}" type="parTrans" cxnId="{6F40145E-B731-4E29-854C-34E8FEF510B9}">
      <dgm:prSet/>
      <dgm:spPr/>
      <dgm:t>
        <a:bodyPr/>
        <a:lstStyle/>
        <a:p>
          <a:endParaRPr lang="kk-K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318E4A-4E6B-4674-987F-9FD44C8765B6}" type="sibTrans" cxnId="{6F40145E-B731-4E29-854C-34E8FEF510B9}">
      <dgm:prSet/>
      <dgm:spPr/>
      <dgm:t>
        <a:bodyPr/>
        <a:lstStyle/>
        <a:p>
          <a:endParaRPr lang="kk-K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711E6-C2E2-4349-9D67-792D12BF0F8B}" type="pres">
      <dgm:prSet presAssocID="{A410DDC6-823E-4469-A96D-1AC3DFB783A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527392-E1FE-4EA3-AF32-38372DAFA3FC}" type="pres">
      <dgm:prSet presAssocID="{A410DDC6-823E-4469-A96D-1AC3DFB783A6}" presName="ribbon" presStyleLbl="node1" presStyleIdx="0" presStyleCnt="1" custScaleY="102895" custLinFactNeighborY="-33022"/>
      <dgm:spPr/>
    </dgm:pt>
    <dgm:pt modelId="{0586484E-77C6-4F28-8DCB-0D88E0367A88}" type="pres">
      <dgm:prSet presAssocID="{A410DDC6-823E-4469-A96D-1AC3DFB783A6}" presName="leftArrowText" presStyleLbl="node1" presStyleIdx="0" presStyleCnt="1" custScaleX="123180" custLinFactNeighborX="-5372" custLinFactNeighborY="-719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9AD13-FAD1-4C0D-835E-47F70053A1E7}" type="pres">
      <dgm:prSet presAssocID="{A410DDC6-823E-4469-A96D-1AC3DFB783A6}" presName="rightArrowText" presStyleLbl="node1" presStyleIdx="0" presStyleCnt="1" custScaleY="90872" custLinFactNeighborX="-4470" custLinFactNeighborY="-671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40145E-B731-4E29-854C-34E8FEF510B9}" srcId="{A410DDC6-823E-4469-A96D-1AC3DFB783A6}" destId="{45075BDF-4CB4-4059-A3BA-56EA6121D296}" srcOrd="1" destOrd="0" parTransId="{B62090CA-1E51-454D-98FB-8C29945D09E1}" sibTransId="{93318E4A-4E6B-4674-987F-9FD44C8765B6}"/>
    <dgm:cxn modelId="{A1CD6937-2039-4F8B-906F-9B93FDA91A4E}" type="presOf" srcId="{45075BDF-4CB4-4059-A3BA-56EA6121D296}" destId="{1489AD13-FAD1-4C0D-835E-47F70053A1E7}" srcOrd="0" destOrd="0" presId="urn:microsoft.com/office/officeart/2005/8/layout/arrow6"/>
    <dgm:cxn modelId="{82A48E92-4FF3-4E21-9656-0932AD06157F}" type="presOf" srcId="{3A8F1E8A-C1EC-475F-B5A1-D8F64F83927B}" destId="{0586484E-77C6-4F28-8DCB-0D88E0367A88}" srcOrd="0" destOrd="0" presId="urn:microsoft.com/office/officeart/2005/8/layout/arrow6"/>
    <dgm:cxn modelId="{B62B7058-3DD4-4066-9443-0EA2AFE20940}" type="presOf" srcId="{A410DDC6-823E-4469-A96D-1AC3DFB783A6}" destId="{67A711E6-C2E2-4349-9D67-792D12BF0F8B}" srcOrd="0" destOrd="0" presId="urn:microsoft.com/office/officeart/2005/8/layout/arrow6"/>
    <dgm:cxn modelId="{B7C0EFFE-D70F-492C-A750-83D4971CC2DF}" srcId="{A410DDC6-823E-4469-A96D-1AC3DFB783A6}" destId="{3A8F1E8A-C1EC-475F-B5A1-D8F64F83927B}" srcOrd="0" destOrd="0" parTransId="{19D0CBF8-42EC-4DCC-9698-428CD62366A6}" sibTransId="{F60BEBFF-D76F-41E2-9BE7-3E9121138745}"/>
    <dgm:cxn modelId="{65763D54-9DEE-415C-A8F7-399F412537C9}" type="presParOf" srcId="{67A711E6-C2E2-4349-9D67-792D12BF0F8B}" destId="{41527392-E1FE-4EA3-AF32-38372DAFA3FC}" srcOrd="0" destOrd="0" presId="urn:microsoft.com/office/officeart/2005/8/layout/arrow6"/>
    <dgm:cxn modelId="{E23D32CC-9B82-424C-A435-264D2B5226D1}" type="presParOf" srcId="{67A711E6-C2E2-4349-9D67-792D12BF0F8B}" destId="{0586484E-77C6-4F28-8DCB-0D88E0367A88}" srcOrd="1" destOrd="0" presId="urn:microsoft.com/office/officeart/2005/8/layout/arrow6"/>
    <dgm:cxn modelId="{BCF9FBF2-418D-483B-AA9B-6FE3064C85BB}" type="presParOf" srcId="{67A711E6-C2E2-4349-9D67-792D12BF0F8B}" destId="{1489AD13-FAD1-4C0D-835E-47F70053A1E7}" srcOrd="2" destOrd="0" presId="urn:microsoft.com/office/officeart/2005/8/layout/arrow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F7BCA-B920-4C39-9565-186A2E3AFC2B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A3F2B-9194-45E4-91BF-E61D37920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74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2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651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3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71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11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23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0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09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96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46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94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E7C9-84F3-44A4-A0EB-11E328B75A68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BEF-F361-43F7-8D61-70F137202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4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8.jpe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6.wmf"/><Relationship Id="rId4" Type="http://schemas.openxmlformats.org/officeDocument/2006/relationships/image" Target="../media/image19.gif"/><Relationship Id="rId9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8937" y="500947"/>
            <a:ext cx="5785725" cy="1714289"/>
          </a:xfrm>
        </p:spPr>
        <p:txBody>
          <a:bodyPr>
            <a:normAutofit fontScale="90000"/>
          </a:bodyPr>
          <a:lstStyle/>
          <a:p>
            <a:r>
              <a:rPr lang="kk-KZ" sz="2700" b="1" dirty="0">
                <a:latin typeface="Arial" pitchFamily="34" charset="0"/>
                <a:cs typeface="Arial" pitchFamily="34" charset="0"/>
              </a:rPr>
              <a:t>ӘЛ-ФАРАБИ АТЫНДАҒЫ ҚАЗАҚ ҰЛТТЫҚ УНИВЕРСИТЕТІ</a:t>
            </a:r>
            <a:r>
              <a:rPr lang="kk-KZ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kk-KZ" sz="2000" b="1" dirty="0">
                <a:latin typeface="Arial" pitchFamily="34" charset="0"/>
                <a:cs typeface="Arial" pitchFamily="34" charset="0"/>
              </a:rPr>
            </a:br>
            <a:r>
              <a:rPr lang="kk-KZ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kk-KZ" sz="2000" b="1" dirty="0">
                <a:latin typeface="Arial" pitchFamily="34" charset="0"/>
                <a:cs typeface="Arial" pitchFamily="34" charset="0"/>
              </a:rPr>
            </a:br>
            <a:r>
              <a:rPr lang="kk-KZ" sz="2000" b="1" dirty="0">
                <a:latin typeface="Arial" pitchFamily="34" charset="0"/>
                <a:cs typeface="Arial" pitchFamily="34" charset="0"/>
              </a:rPr>
              <a:t>ФИЗИКА-ТЕХНИКАЛЫҚ ФАКУЛЬТЕТІ</a:t>
            </a:r>
            <a:br>
              <a:rPr lang="kk-KZ" sz="2000" b="1" dirty="0">
                <a:latin typeface="Arial" pitchFamily="34" charset="0"/>
                <a:cs typeface="Arial" pitchFamily="34" charset="0"/>
              </a:rPr>
            </a:br>
            <a:r>
              <a:rPr lang="kk-KZ" sz="2000" b="1" dirty="0">
                <a:latin typeface="Arial" pitchFamily="34" charset="0"/>
                <a:cs typeface="Arial" pitchFamily="34" charset="0"/>
              </a:rPr>
              <a:t>ЖЫЛУ ФИЗИКАСЫ ЖӘНЕ ТЕХНИКАЛЫҚ ФИЗИКА КАФЕДРАСЫ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9873" y="2565017"/>
            <a:ext cx="7703853" cy="286953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kk-KZ" sz="22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kk-K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Тартылыс өрісіндегі қозғалыстар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.1. </a:t>
            </a:r>
            <a:r>
              <a:rPr lang="kk-KZ" sz="2100" dirty="0">
                <a:latin typeface="Arial" panose="020B0604020202020204" pitchFamily="34" charset="0"/>
                <a:cs typeface="Arial" panose="020B0604020202020204" pitchFamily="34" charset="0"/>
              </a:rPr>
              <a:t>Бүкіләлемдік тартылыс </a:t>
            </a:r>
            <a:r>
              <a:rPr lang="kk-KZ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заңының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100" dirty="0">
                <a:latin typeface="Arial" panose="020B0604020202020204" pitchFamily="34" charset="0"/>
                <a:cs typeface="Arial" panose="020B0604020202020204" pitchFamily="34" charset="0"/>
              </a:rPr>
              <a:t>сипаттамасы. Гравитациялық энергия.</a:t>
            </a:r>
          </a:p>
          <a:p>
            <a:pPr algn="l">
              <a:lnSpc>
                <a:spcPct val="150000"/>
              </a:lnSpc>
            </a:pP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k-KZ" sz="2100" dirty="0">
                <a:latin typeface="Arial" panose="020B0604020202020204" pitchFamily="34" charset="0"/>
                <a:cs typeface="Arial" panose="020B0604020202020204" pitchFamily="34" charset="0"/>
              </a:rPr>
              <a:t>2. Аспан механикасының негізгі заңдары</a:t>
            </a:r>
            <a:r>
              <a:rPr lang="kk-KZ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100" dirty="0">
                <a:latin typeface="Arial" panose="020B0604020202020204" pitchFamily="34" charset="0"/>
                <a:cs typeface="Arial" panose="020B0604020202020204" pitchFamily="34" charset="0"/>
              </a:rPr>
              <a:t>Ғарыштық жылдамдықтар. Планетааралық </a:t>
            </a:r>
            <a:r>
              <a:rPr lang="kk-KZ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қатынастар</a:t>
            </a:r>
            <a:r>
              <a:rPr lang="kk-KZ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.3</a:t>
            </a:r>
            <a:r>
              <a:rPr lang="kk-KZ" sz="2100" dirty="0">
                <a:latin typeface="Arial" panose="020B0604020202020204" pitchFamily="34" charset="0"/>
                <a:cs typeface="Arial" panose="020B0604020202020204" pitchFamily="34" charset="0"/>
              </a:rPr>
              <a:t>. Жердің жасанды серіктерінің қозғалысы</a:t>
            </a:r>
            <a:r>
              <a:rPr lang="kk-KZ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k-KZ" sz="2100" dirty="0">
                <a:latin typeface="Arial" panose="020B0604020202020204" pitchFamily="34" charset="0"/>
                <a:cs typeface="Arial" panose="020B0604020202020204" pitchFamily="34" charset="0"/>
              </a:rPr>
              <a:t>Жер пішіні. Екі дене мәселесі. Келтірілген масса</a:t>
            </a:r>
            <a:endParaRPr lang="ru-RU" sz="2100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4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8082" y="189064"/>
            <a:ext cx="1142827" cy="116902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A00186-77EF-47F6-A8A3-6B99D7BB1FAD}"/>
              </a:ext>
            </a:extLst>
          </p:cNvPr>
          <p:cNvSpPr txBox="1"/>
          <p:nvPr/>
        </p:nvSpPr>
        <p:spPr>
          <a:xfrm>
            <a:off x="7103981" y="5516960"/>
            <a:ext cx="4071436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latin typeface="Arial" pitchFamily="34" charset="0"/>
                <a:cs typeface="Arial" pitchFamily="34" charset="0"/>
              </a:rPr>
              <a:t>Дәріскер</a:t>
            </a:r>
            <a:r>
              <a:rPr lang="kk-KZ" sz="2000" dirty="0">
                <a:latin typeface="Arial" pitchFamily="34" charset="0"/>
                <a:cs typeface="Arial" pitchFamily="34" charset="0"/>
              </a:rPr>
              <a:t>: Исатаев М.С. 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05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7115AB3-9519-4A4C-BBDB-D326C1674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13" y="1827069"/>
            <a:ext cx="3973935" cy="2911647"/>
          </a:xfrm>
          <a:prstGeom prst="rect">
            <a:avLst/>
          </a:prstGeom>
          <a:noFill/>
        </p:spPr>
      </p:pic>
      <p:sp>
        <p:nvSpPr>
          <p:cNvPr id="3" name="Прямоугольник: скругленные углы 9">
            <a:extLst>
              <a:ext uri="{FF2B5EF4-FFF2-40B4-BE49-F238E27FC236}">
                <a16:creationId xmlns:a16="http://schemas.microsoft.com/office/drawing/2014/main" xmlns="" id="{1352F772-95A1-4796-840B-BCF721D6BA37}"/>
              </a:ext>
            </a:extLst>
          </p:cNvPr>
          <p:cNvSpPr/>
          <p:nvPr/>
        </p:nvSpPr>
        <p:spPr>
          <a:xfrm>
            <a:off x="486690" y="4920388"/>
            <a:ext cx="4889982" cy="144130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Гравитациялық </a:t>
            </a:r>
            <a:r>
              <a:rPr lang="ru-RU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өзара</a:t>
            </a: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әрекетке</a:t>
            </a: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себеп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болатын</a:t>
            </a: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өріс</a:t>
            </a: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энергиясын</a:t>
            </a: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гравитациялық</a:t>
            </a:r>
            <a:r>
              <a:rPr lang="ru-RU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энергия </a:t>
            </a:r>
            <a:r>
              <a:rPr lang="ru-RU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деп</a:t>
            </a: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атайды</a:t>
            </a: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kk-KZ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F55D63-98EA-4B0B-A5C5-86BBC53B0CAE}"/>
              </a:ext>
            </a:extLst>
          </p:cNvPr>
          <p:cNvSpPr txBox="1"/>
          <p:nvPr/>
        </p:nvSpPr>
        <p:spPr>
          <a:xfrm>
            <a:off x="2629523" y="608574"/>
            <a:ext cx="6932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u="none" strike="noStrike" baseline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Әдебиет</a:t>
            </a:r>
            <a:r>
              <a:rPr lang="ru-RU" sz="20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0" u="none" strike="noStrike" baseline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0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0" u="none" strike="noStrike" baseline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ресурстар</a:t>
            </a:r>
            <a:r>
              <a:rPr lang="ru-RU" sz="20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2CB6300F-5631-4738-AEF6-2B4A55CA10B9}"/>
              </a:ext>
            </a:extLst>
          </p:cNvPr>
          <p:cNvSpPr txBox="1"/>
          <p:nvPr/>
        </p:nvSpPr>
        <p:spPr>
          <a:xfrm>
            <a:off x="251776" y="1112860"/>
            <a:ext cx="11688447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Ақылбаев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Ж.С., Гладков В.Е., Ильина Л.Ф.,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Тұрмұхамбетов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А.Ж. Механика. – Астана: Фолиант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баспасы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2011.- 360 б.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Иродов И.Е. Механика. Основные законы. 12- е изд. – М.: БИНОМ. Лаборатория Знаний, 2014. –309 с.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Иродов И.Е. Задачи по общей физике. 8-е изд. – М.: БИНОМ Лаборатория знаний, 2007. – 431 с.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Исатаев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С.И.,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Асқарова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Ә.С.,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Бөлегенова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С.Ә.,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Төлеуов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Ғ., Кашкаров В.В., Корзун И.Н.,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Исатаев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М.С., Лаврищев О.А.,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Шортанбаева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Ж.Қ.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Жалпы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физикалық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практикум. Механика. – Алматы: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университеті, 2015. – 218 б.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Матвеев А.Н. Механика и теория относительности.- СПб.:Лань,2009.- 432 с.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Савельев И.В.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Жалпы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физика курсы. 1т. Механика.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Молекулалық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физика.- Алматы: 2004. – 508 б.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Спабекова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Р.С. Механика.-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Қарағанды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ЖШС, 2017.– 156 б. 	</a:t>
            </a:r>
          </a:p>
        </p:txBody>
      </p:sp>
    </p:spTree>
    <p:extLst>
      <p:ext uri="{BB962C8B-B14F-4D97-AF65-F5344CB8AC3E}">
        <p14:creationId xmlns:p14="http://schemas.microsoft.com/office/powerpoint/2010/main" val="84266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7867416-A2C6-4F40-A397-730BB5565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705" y="1264127"/>
            <a:ext cx="6691758" cy="540327"/>
          </a:xfrm>
        </p:spPr>
        <p:txBody>
          <a:bodyPr tIns="1800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kk-K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Бүкіләлемдік тартылыс заңының </a:t>
            </a:r>
            <a:br>
              <a:rPr lang="kk-K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сипаттамасы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BBF284-84E0-4942-B85F-67E1AC779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222" y="2488233"/>
            <a:ext cx="2993260" cy="1681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4198DB-E2A9-4DBB-8683-232F16436723}"/>
              </a:ext>
            </a:extLst>
          </p:cNvPr>
          <p:cNvSpPr txBox="1"/>
          <p:nvPr/>
        </p:nvSpPr>
        <p:spPr>
          <a:xfrm>
            <a:off x="949705" y="4200301"/>
            <a:ext cx="434949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Барлық денелерге өзара тартылыс </a:t>
            </a:r>
          </a:p>
          <a:p>
            <a:pPr>
              <a:lnSpc>
                <a:spcPct val="150000"/>
              </a:lnSpc>
            </a:pPr>
            <a:r>
              <a:rPr lang="kk-K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күші әрекет етеді.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B8CD66-6777-45C7-89DF-EAB046B86D0D}"/>
              </a:ext>
            </a:extLst>
          </p:cNvPr>
          <p:cNvSpPr txBox="1"/>
          <p:nvPr/>
        </p:nvSpPr>
        <p:spPr>
          <a:xfrm>
            <a:off x="949705" y="5291338"/>
            <a:ext cx="4619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артылыс </a:t>
            </a:r>
            <a:r>
              <a:rPr lang="ru-RU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күші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тек </a:t>
            </a:r>
            <a:r>
              <a:rPr lang="ru-RU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Жерге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тән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қасиет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ÐÐ¾Ð¿ÑÐ¾ÑÐ¸ÑÐµÐ»ÑÐ½ÑÐ¹ Ð·Ð½Ð°Ðº PNG">
            <a:extLst>
              <a:ext uri="{FF2B5EF4-FFF2-40B4-BE49-F238E27FC236}">
                <a16:creationId xmlns:a16="http://schemas.microsoft.com/office/drawing/2014/main" xmlns="" id="{18AC08BB-0864-462A-9BA7-B137586D5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60" y="4853332"/>
            <a:ext cx="807338" cy="807338"/>
          </a:xfrm>
          <a:prstGeom prst="rect">
            <a:avLst/>
          </a:prstGeom>
          <a:noFill/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66FA1E7A-CF4C-4DB3-9034-1402B786868E}"/>
              </a:ext>
            </a:extLst>
          </p:cNvPr>
          <p:cNvSpPr/>
          <p:nvPr/>
        </p:nvSpPr>
        <p:spPr>
          <a:xfrm>
            <a:off x="6892803" y="4172429"/>
            <a:ext cx="3653326" cy="5975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гравитациялық күштер</a:t>
            </a:r>
            <a:endParaRPr lang="kk-K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C1A8E373-F1D1-42C1-8C9C-A93C27E16096}"/>
              </a:ext>
            </a:extLst>
          </p:cNvPr>
          <p:cNvSpPr/>
          <p:nvPr/>
        </p:nvSpPr>
        <p:spPr>
          <a:xfrm>
            <a:off x="6892803" y="2218887"/>
            <a:ext cx="3653326" cy="5975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бүкіләлемдік тартылыс күштері</a:t>
            </a:r>
            <a:endParaRPr lang="kk-K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трелка: вверх-вниз 10">
            <a:extLst>
              <a:ext uri="{FF2B5EF4-FFF2-40B4-BE49-F238E27FC236}">
                <a16:creationId xmlns:a16="http://schemas.microsoft.com/office/drawing/2014/main" xmlns="" id="{4C1A2E1C-8C8A-42E5-BCCB-6D5BA7CDE3DD}"/>
              </a:ext>
            </a:extLst>
          </p:cNvPr>
          <p:cNvSpPr/>
          <p:nvPr/>
        </p:nvSpPr>
        <p:spPr>
          <a:xfrm>
            <a:off x="8330504" y="2980954"/>
            <a:ext cx="777923" cy="958539"/>
          </a:xfrm>
          <a:prstGeom prst="upDownArrow">
            <a:avLst>
              <a:gd name="adj1" fmla="val 25439"/>
              <a:gd name="adj2" fmla="val 359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34788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avity GIF | Gfycat">
            <a:extLst>
              <a:ext uri="{FF2B5EF4-FFF2-40B4-BE49-F238E27FC236}">
                <a16:creationId xmlns:a16="http://schemas.microsoft.com/office/drawing/2014/main" xmlns="" id="{980DA310-DA81-469A-86B5-6DBEFEEBA2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34" y="1547164"/>
            <a:ext cx="2623663" cy="1971675"/>
          </a:xfrm>
          <a:prstGeom prst="rect">
            <a:avLst/>
          </a:prstGeom>
          <a:noFill/>
        </p:spPr>
      </p:pic>
      <p:pic>
        <p:nvPicPr>
          <p:cNvPr id="3074" name="Picture 2" descr="ÐÐ°ÐºÐ¾Ð½ ÐÑÐµÐ¼Ð¸ÑÐ½Ð¾Ð³Ð¾ Ð¢ÑÐ³Ð¾ÑÐµÐ½Ð¸Ñ, Ð³ÑÐ°Ð²Ð¸ÑÐ°ÑÐ¸Ñ, Ð¿ÑÐ¸ÑÑÐ¶ÐµÐ½Ð¸Ðµ, ÑÐ¸Ð»Ð°, ÑÑÐºÐ¾ÑÐµÐ½Ð¸Ðµ  ÑÐ²Ð¾Ð±Ð¾Ð´Ð½Ð¾Ð³Ð¾ Ð¿Ð°Ð´ÐµÐ½Ð¸Ñ. ÐÐ°Ð¿ÑÐ°Ð²Ð»ÐµÐ½Ð¸Ðµ ÑÐ¸Ð»Ñ, ÐÑÑÑÐ¾Ð½ - ÑÑÐµÐ±Ð½ÑÐµ ÐºÑÑÑÑ">
            <a:extLst>
              <a:ext uri="{FF2B5EF4-FFF2-40B4-BE49-F238E27FC236}">
                <a16:creationId xmlns:a16="http://schemas.microsoft.com/office/drawing/2014/main" xmlns="" id="{AAC66A9E-B6E7-40D7-A729-652D1E84B6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4" y="4137640"/>
            <a:ext cx="2438951" cy="1971675"/>
          </a:xfrm>
          <a:prstGeom prst="rect">
            <a:avLst/>
          </a:prstGeom>
          <a:noFill/>
        </p:spPr>
      </p:pic>
      <p:pic>
        <p:nvPicPr>
          <p:cNvPr id="4098" name="Picture 2" descr="ÐÐ°ÐºÐ¾Ð½ ÐÑÐµÐ¼Ð¸ÑÐ½Ð¾Ð³Ð¾ Ð¢ÑÐ³Ð¾ÑÐµÐ½Ð¸Ñ, Ð³ÑÐ°Ð²Ð¸ÑÐ°ÑÐ¸Ñ, Ð¿ÑÐ¸ÑÑÐ¶ÐµÐ½Ð¸Ðµ, ÑÐ¸Ð»Ð°, ÑÑÐºÐ¾ÑÐµÐ½Ð¸Ðµ  ÑÐ²Ð¾Ð±Ð¾Ð´Ð½Ð¾Ð³Ð¾ Ð¿Ð°Ð´ÐµÐ½Ð¸Ñ. ÐÐ°Ð¿ÑÐ°Ð²Ð»ÐµÐ½Ð¸Ðµ ÑÐ¸Ð»Ñ, ÐÑÑÑÐ¾Ð½ - ÑÑÐµÐ±Ð½ÑÐµ ÐºÑÑÑÑ">
            <a:extLst>
              <a:ext uri="{FF2B5EF4-FFF2-40B4-BE49-F238E27FC236}">
                <a16:creationId xmlns:a16="http://schemas.microsoft.com/office/drawing/2014/main" xmlns="" id="{5F204A35-F83B-4211-A416-9B15FEBAFD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70" y="4161452"/>
            <a:ext cx="2352330" cy="1971675"/>
          </a:xfrm>
          <a:prstGeom prst="rect">
            <a:avLst/>
          </a:prstGeom>
          <a:noFill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160256"/>
              </p:ext>
            </p:extLst>
          </p:nvPr>
        </p:nvGraphicFramePr>
        <p:xfrm>
          <a:off x="7586218" y="3989707"/>
          <a:ext cx="1460246" cy="442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6" imgW="1384200" imgH="419040" progId="Equation.DSMT4">
                  <p:embed/>
                </p:oleObj>
              </mc:Choice>
              <mc:Fallback>
                <p:oleObj name="Equation" r:id="rId6" imgW="13842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86218" y="3989707"/>
                        <a:ext cx="1460246" cy="442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282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9D5F08-43D3-444E-B5C7-4C1803157E6E}"/>
              </a:ext>
            </a:extLst>
          </p:cNvPr>
          <p:cNvSpPr txBox="1"/>
          <p:nvPr/>
        </p:nvSpPr>
        <p:spPr>
          <a:xfrm>
            <a:off x="1632401" y="2094578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Жер серігі – Ай</a:t>
            </a:r>
          </a:p>
        </p:txBody>
      </p:sp>
      <p:pic>
        <p:nvPicPr>
          <p:cNvPr id="8194" name="Picture 2" descr="Earth Moon Animation by OtÃ¡vio Ribeiro on Dribbble">
            <a:extLst>
              <a:ext uri="{FF2B5EF4-FFF2-40B4-BE49-F238E27FC236}">
                <a16:creationId xmlns:a16="http://schemas.microsoft.com/office/drawing/2014/main" xmlns="" id="{A4D0DD96-F206-45DC-BF80-30399B63C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0" y="2000250"/>
            <a:ext cx="3810000" cy="2857500"/>
          </a:xfrm>
          <a:prstGeom prst="rect">
            <a:avLst/>
          </a:prstGeom>
          <a:noFill/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ED05ED66-7F83-4850-AE33-EF199DF020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167373"/>
              </p:ext>
            </p:extLst>
          </p:nvPr>
        </p:nvGraphicFramePr>
        <p:xfrm>
          <a:off x="1189416" y="4290822"/>
          <a:ext cx="1497842" cy="764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r:id="rId4" imgW="748975" imgH="393529" progId="Equation.DSMT4">
                  <p:embed/>
                </p:oleObj>
              </mc:Choice>
              <mc:Fallback>
                <p:oleObj r:id="rId4" imgW="748975" imgH="393529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ED05ED66-7F83-4850-AE33-EF199DF020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416" y="4290822"/>
                        <a:ext cx="1497842" cy="7645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425EF8-F4F1-49F2-86DF-E0C0FC38BB6E}"/>
              </a:ext>
            </a:extLst>
          </p:cNvPr>
          <p:cNvSpPr txBox="1"/>
          <p:nvPr/>
        </p:nvSpPr>
        <p:spPr>
          <a:xfrm>
            <a:off x="4558822" y="4488418"/>
            <a:ext cx="749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(7.1)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C96B0DA4-2275-4057-8EBC-FCEF77C56F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53177"/>
              </p:ext>
            </p:extLst>
          </p:nvPr>
        </p:nvGraphicFramePr>
        <p:xfrm>
          <a:off x="1165225" y="5521325"/>
          <a:ext cx="154622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6" imgW="952200" imgH="393480" progId="Equation.DSMT4">
                  <p:embed/>
                </p:oleObj>
              </mc:Choice>
              <mc:Fallback>
                <p:oleObj name="Equation" r:id="rId6" imgW="952200" imgH="39348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xmlns="" id="{C96B0DA4-2275-4057-8EBC-FCEF77C56F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5521325"/>
                        <a:ext cx="1546225" cy="639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1FF049-D1C6-4130-900A-75F469634D3D}"/>
              </a:ext>
            </a:extLst>
          </p:cNvPr>
          <p:cNvSpPr txBox="1"/>
          <p:nvPr/>
        </p:nvSpPr>
        <p:spPr>
          <a:xfrm>
            <a:off x="4558822" y="5620113"/>
            <a:ext cx="719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(7.2)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5852A5-5142-4CF6-9292-A8041CE16028}"/>
              </a:ext>
            </a:extLst>
          </p:cNvPr>
          <p:cNvSpPr txBox="1"/>
          <p:nvPr/>
        </p:nvSpPr>
        <p:spPr>
          <a:xfrm>
            <a:off x="2277042" y="3533199"/>
            <a:ext cx="116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7.1-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сурет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3985F5FE-E330-45C1-AEE5-F5F9C1A6DB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893210"/>
              </p:ext>
            </p:extLst>
          </p:nvPr>
        </p:nvGraphicFramePr>
        <p:xfrm>
          <a:off x="941245" y="4470751"/>
          <a:ext cx="2905389" cy="796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r:id="rId3" imgW="1637589" imgH="444307" progId="Equation.DSMT4">
                  <p:embed/>
                </p:oleObj>
              </mc:Choice>
              <mc:Fallback>
                <p:oleObj r:id="rId3" imgW="1637589" imgH="444307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xmlns="" id="{069DAB0A-A205-4A49-A51A-8EABDF6D96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245" y="4470751"/>
                        <a:ext cx="2905389" cy="7967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7A530D-98BE-4F75-A70C-EE0655918AE5}"/>
              </a:ext>
            </a:extLst>
          </p:cNvPr>
          <p:cNvSpPr txBox="1"/>
          <p:nvPr/>
        </p:nvSpPr>
        <p:spPr>
          <a:xfrm>
            <a:off x="4715151" y="4590328"/>
            <a:ext cx="10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(7.3)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F53396A3-B49C-47CD-8A38-E2019000D893}"/>
              </a:ext>
            </a:extLst>
          </p:cNvPr>
          <p:cNvSpPr/>
          <p:nvPr/>
        </p:nvSpPr>
        <p:spPr>
          <a:xfrm>
            <a:off x="1057484" y="2451451"/>
            <a:ext cx="1098550" cy="1200150"/>
          </a:xfrm>
          <a:custGeom>
            <a:avLst/>
            <a:gdLst>
              <a:gd name="connsiteX0" fmla="*/ 171450 w 1098550"/>
              <a:gd name="connsiteY0" fmla="*/ 920750 h 1200150"/>
              <a:gd name="connsiteX1" fmla="*/ 177800 w 1098550"/>
              <a:gd name="connsiteY1" fmla="*/ 889000 h 1200150"/>
              <a:gd name="connsiteX2" fmla="*/ 114300 w 1098550"/>
              <a:gd name="connsiteY2" fmla="*/ 704850 h 1200150"/>
              <a:gd name="connsiteX3" fmla="*/ 57150 w 1098550"/>
              <a:gd name="connsiteY3" fmla="*/ 641350 h 1200150"/>
              <a:gd name="connsiteX4" fmla="*/ 50800 w 1098550"/>
              <a:gd name="connsiteY4" fmla="*/ 609600 h 1200150"/>
              <a:gd name="connsiteX5" fmla="*/ 12700 w 1098550"/>
              <a:gd name="connsiteY5" fmla="*/ 565150 h 1200150"/>
              <a:gd name="connsiteX6" fmla="*/ 0 w 1098550"/>
              <a:gd name="connsiteY6" fmla="*/ 539750 h 1200150"/>
              <a:gd name="connsiteX7" fmla="*/ 12700 w 1098550"/>
              <a:gd name="connsiteY7" fmla="*/ 368300 h 1200150"/>
              <a:gd name="connsiteX8" fmla="*/ 31750 w 1098550"/>
              <a:gd name="connsiteY8" fmla="*/ 342900 h 1200150"/>
              <a:gd name="connsiteX9" fmla="*/ 76200 w 1098550"/>
              <a:gd name="connsiteY9" fmla="*/ 298450 h 1200150"/>
              <a:gd name="connsiteX10" fmla="*/ 133350 w 1098550"/>
              <a:gd name="connsiteY10" fmla="*/ 273050 h 1200150"/>
              <a:gd name="connsiteX11" fmla="*/ 171450 w 1098550"/>
              <a:gd name="connsiteY11" fmla="*/ 241300 h 1200150"/>
              <a:gd name="connsiteX12" fmla="*/ 241300 w 1098550"/>
              <a:gd name="connsiteY12" fmla="*/ 209550 h 1200150"/>
              <a:gd name="connsiteX13" fmla="*/ 304800 w 1098550"/>
              <a:gd name="connsiteY13" fmla="*/ 152400 h 1200150"/>
              <a:gd name="connsiteX14" fmla="*/ 374650 w 1098550"/>
              <a:gd name="connsiteY14" fmla="*/ 82550 h 1200150"/>
              <a:gd name="connsiteX15" fmla="*/ 425450 w 1098550"/>
              <a:gd name="connsiteY15" fmla="*/ 50800 h 1200150"/>
              <a:gd name="connsiteX16" fmla="*/ 546100 w 1098550"/>
              <a:gd name="connsiteY16" fmla="*/ 0 h 1200150"/>
              <a:gd name="connsiteX17" fmla="*/ 654050 w 1098550"/>
              <a:gd name="connsiteY17" fmla="*/ 57150 h 1200150"/>
              <a:gd name="connsiteX18" fmla="*/ 723900 w 1098550"/>
              <a:gd name="connsiteY18" fmla="*/ 69850 h 1200150"/>
              <a:gd name="connsiteX19" fmla="*/ 742950 w 1098550"/>
              <a:gd name="connsiteY19" fmla="*/ 76200 h 1200150"/>
              <a:gd name="connsiteX20" fmla="*/ 781050 w 1098550"/>
              <a:gd name="connsiteY20" fmla="*/ 82550 h 1200150"/>
              <a:gd name="connsiteX21" fmla="*/ 908050 w 1098550"/>
              <a:gd name="connsiteY21" fmla="*/ 177800 h 1200150"/>
              <a:gd name="connsiteX22" fmla="*/ 914400 w 1098550"/>
              <a:gd name="connsiteY22" fmla="*/ 203200 h 1200150"/>
              <a:gd name="connsiteX23" fmla="*/ 927100 w 1098550"/>
              <a:gd name="connsiteY23" fmla="*/ 336550 h 1200150"/>
              <a:gd name="connsiteX24" fmla="*/ 933450 w 1098550"/>
              <a:gd name="connsiteY24" fmla="*/ 374650 h 1200150"/>
              <a:gd name="connsiteX25" fmla="*/ 965200 w 1098550"/>
              <a:gd name="connsiteY25" fmla="*/ 412750 h 1200150"/>
              <a:gd name="connsiteX26" fmla="*/ 1009650 w 1098550"/>
              <a:gd name="connsiteY26" fmla="*/ 476250 h 1200150"/>
              <a:gd name="connsiteX27" fmla="*/ 1098550 w 1098550"/>
              <a:gd name="connsiteY27" fmla="*/ 571500 h 1200150"/>
              <a:gd name="connsiteX28" fmla="*/ 1092200 w 1098550"/>
              <a:gd name="connsiteY28" fmla="*/ 723900 h 1200150"/>
              <a:gd name="connsiteX29" fmla="*/ 1079500 w 1098550"/>
              <a:gd name="connsiteY29" fmla="*/ 781050 h 1200150"/>
              <a:gd name="connsiteX30" fmla="*/ 996950 w 1098550"/>
              <a:gd name="connsiteY30" fmla="*/ 869950 h 1200150"/>
              <a:gd name="connsiteX31" fmla="*/ 908050 w 1098550"/>
              <a:gd name="connsiteY31" fmla="*/ 920750 h 1200150"/>
              <a:gd name="connsiteX32" fmla="*/ 825500 w 1098550"/>
              <a:gd name="connsiteY32" fmla="*/ 984250 h 1200150"/>
              <a:gd name="connsiteX33" fmla="*/ 781050 w 1098550"/>
              <a:gd name="connsiteY33" fmla="*/ 1028700 h 1200150"/>
              <a:gd name="connsiteX34" fmla="*/ 666750 w 1098550"/>
              <a:gd name="connsiteY34" fmla="*/ 1168400 h 1200150"/>
              <a:gd name="connsiteX35" fmla="*/ 596900 w 1098550"/>
              <a:gd name="connsiteY35" fmla="*/ 1200150 h 1200150"/>
              <a:gd name="connsiteX36" fmla="*/ 527050 w 1098550"/>
              <a:gd name="connsiteY36" fmla="*/ 1193800 h 1200150"/>
              <a:gd name="connsiteX37" fmla="*/ 450850 w 1098550"/>
              <a:gd name="connsiteY37" fmla="*/ 1143000 h 1200150"/>
              <a:gd name="connsiteX38" fmla="*/ 355600 w 1098550"/>
              <a:gd name="connsiteY38" fmla="*/ 1104900 h 1200150"/>
              <a:gd name="connsiteX39" fmla="*/ 298450 w 1098550"/>
              <a:gd name="connsiteY39" fmla="*/ 1066800 h 1200150"/>
              <a:gd name="connsiteX40" fmla="*/ 273050 w 1098550"/>
              <a:gd name="connsiteY40" fmla="*/ 1054100 h 1200150"/>
              <a:gd name="connsiteX41" fmla="*/ 234950 w 1098550"/>
              <a:gd name="connsiteY41" fmla="*/ 1016000 h 1200150"/>
              <a:gd name="connsiteX42" fmla="*/ 209550 w 1098550"/>
              <a:gd name="connsiteY42" fmla="*/ 977900 h 1200150"/>
              <a:gd name="connsiteX43" fmla="*/ 203200 w 1098550"/>
              <a:gd name="connsiteY43" fmla="*/ 958850 h 1200150"/>
              <a:gd name="connsiteX44" fmla="*/ 190500 w 1098550"/>
              <a:gd name="connsiteY44" fmla="*/ 914400 h 1200150"/>
              <a:gd name="connsiteX45" fmla="*/ 171450 w 1098550"/>
              <a:gd name="connsiteY45" fmla="*/ 9207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98550" h="1200150">
                <a:moveTo>
                  <a:pt x="171450" y="920750"/>
                </a:moveTo>
                <a:cubicBezTo>
                  <a:pt x="169333" y="916517"/>
                  <a:pt x="178434" y="899774"/>
                  <a:pt x="177800" y="889000"/>
                </a:cubicBezTo>
                <a:cubicBezTo>
                  <a:pt x="173686" y="819059"/>
                  <a:pt x="152707" y="765850"/>
                  <a:pt x="114300" y="704850"/>
                </a:cubicBezTo>
                <a:cubicBezTo>
                  <a:pt x="99127" y="680752"/>
                  <a:pt x="76200" y="662517"/>
                  <a:pt x="57150" y="641350"/>
                </a:cubicBezTo>
                <a:cubicBezTo>
                  <a:pt x="55033" y="630767"/>
                  <a:pt x="56238" y="618923"/>
                  <a:pt x="50800" y="609600"/>
                </a:cubicBezTo>
                <a:cubicBezTo>
                  <a:pt x="40967" y="592744"/>
                  <a:pt x="24178" y="580932"/>
                  <a:pt x="12700" y="565150"/>
                </a:cubicBezTo>
                <a:cubicBezTo>
                  <a:pt x="7132" y="557494"/>
                  <a:pt x="4233" y="548217"/>
                  <a:pt x="0" y="539750"/>
                </a:cubicBezTo>
                <a:cubicBezTo>
                  <a:pt x="4233" y="482600"/>
                  <a:pt x="3575" y="424875"/>
                  <a:pt x="12700" y="368300"/>
                </a:cubicBezTo>
                <a:cubicBezTo>
                  <a:pt x="14385" y="357852"/>
                  <a:pt x="24631" y="350731"/>
                  <a:pt x="31750" y="342900"/>
                </a:cubicBezTo>
                <a:cubicBezTo>
                  <a:pt x="45845" y="327395"/>
                  <a:pt x="59983" y="311719"/>
                  <a:pt x="76200" y="298450"/>
                </a:cubicBezTo>
                <a:cubicBezTo>
                  <a:pt x="84712" y="291486"/>
                  <a:pt x="125424" y="276221"/>
                  <a:pt x="133350" y="273050"/>
                </a:cubicBezTo>
                <a:cubicBezTo>
                  <a:pt x="146050" y="262467"/>
                  <a:pt x="157907" y="250780"/>
                  <a:pt x="171450" y="241300"/>
                </a:cubicBezTo>
                <a:cubicBezTo>
                  <a:pt x="181928" y="233965"/>
                  <a:pt x="238113" y="210916"/>
                  <a:pt x="241300" y="209550"/>
                </a:cubicBezTo>
                <a:cubicBezTo>
                  <a:pt x="301957" y="133729"/>
                  <a:pt x="226455" y="221528"/>
                  <a:pt x="304800" y="152400"/>
                </a:cubicBezTo>
                <a:cubicBezTo>
                  <a:pt x="329490" y="130614"/>
                  <a:pt x="349463" y="103760"/>
                  <a:pt x="374650" y="82550"/>
                </a:cubicBezTo>
                <a:cubicBezTo>
                  <a:pt x="389924" y="69688"/>
                  <a:pt x="407953" y="60423"/>
                  <a:pt x="425450" y="50800"/>
                </a:cubicBezTo>
                <a:cubicBezTo>
                  <a:pt x="498409" y="10673"/>
                  <a:pt x="483582" y="17862"/>
                  <a:pt x="546100" y="0"/>
                </a:cubicBezTo>
                <a:cubicBezTo>
                  <a:pt x="585923" y="26549"/>
                  <a:pt x="603075" y="40931"/>
                  <a:pt x="654050" y="57150"/>
                </a:cubicBezTo>
                <a:cubicBezTo>
                  <a:pt x="676601" y="64325"/>
                  <a:pt x="700760" y="64891"/>
                  <a:pt x="723900" y="69850"/>
                </a:cubicBezTo>
                <a:cubicBezTo>
                  <a:pt x="730445" y="71252"/>
                  <a:pt x="736416" y="74748"/>
                  <a:pt x="742950" y="76200"/>
                </a:cubicBezTo>
                <a:cubicBezTo>
                  <a:pt x="755519" y="78993"/>
                  <a:pt x="768350" y="80433"/>
                  <a:pt x="781050" y="82550"/>
                </a:cubicBezTo>
                <a:cubicBezTo>
                  <a:pt x="823383" y="114300"/>
                  <a:pt x="868810" y="142298"/>
                  <a:pt x="908050" y="177800"/>
                </a:cubicBezTo>
                <a:cubicBezTo>
                  <a:pt x="914522" y="183655"/>
                  <a:pt x="913360" y="194535"/>
                  <a:pt x="914400" y="203200"/>
                </a:cubicBezTo>
                <a:cubicBezTo>
                  <a:pt x="919720" y="247533"/>
                  <a:pt x="922169" y="292172"/>
                  <a:pt x="927100" y="336550"/>
                </a:cubicBezTo>
                <a:cubicBezTo>
                  <a:pt x="928522" y="349346"/>
                  <a:pt x="927692" y="363134"/>
                  <a:pt x="933450" y="374650"/>
                </a:cubicBezTo>
                <a:cubicBezTo>
                  <a:pt x="940843" y="389436"/>
                  <a:pt x="955281" y="399525"/>
                  <a:pt x="965200" y="412750"/>
                </a:cubicBezTo>
                <a:cubicBezTo>
                  <a:pt x="976635" y="427997"/>
                  <a:pt x="995195" y="460591"/>
                  <a:pt x="1009650" y="476250"/>
                </a:cubicBezTo>
                <a:cubicBezTo>
                  <a:pt x="1127661" y="604095"/>
                  <a:pt x="1019380" y="476496"/>
                  <a:pt x="1098550" y="571500"/>
                </a:cubicBezTo>
                <a:cubicBezTo>
                  <a:pt x="1096433" y="622300"/>
                  <a:pt x="1096803" y="673265"/>
                  <a:pt x="1092200" y="723900"/>
                </a:cubicBezTo>
                <a:cubicBezTo>
                  <a:pt x="1090433" y="743335"/>
                  <a:pt x="1088589" y="763781"/>
                  <a:pt x="1079500" y="781050"/>
                </a:cubicBezTo>
                <a:cubicBezTo>
                  <a:pt x="1064657" y="809252"/>
                  <a:pt x="1027655" y="850557"/>
                  <a:pt x="996950" y="869950"/>
                </a:cubicBezTo>
                <a:cubicBezTo>
                  <a:pt x="968093" y="888175"/>
                  <a:pt x="936448" y="901818"/>
                  <a:pt x="908050" y="920750"/>
                </a:cubicBezTo>
                <a:cubicBezTo>
                  <a:pt x="879165" y="940007"/>
                  <a:pt x="850048" y="959702"/>
                  <a:pt x="825500" y="984250"/>
                </a:cubicBezTo>
                <a:cubicBezTo>
                  <a:pt x="810683" y="999067"/>
                  <a:pt x="793749" y="1012033"/>
                  <a:pt x="781050" y="1028700"/>
                </a:cubicBezTo>
                <a:cubicBezTo>
                  <a:pt x="725699" y="1101348"/>
                  <a:pt x="738957" y="1121466"/>
                  <a:pt x="666750" y="1168400"/>
                </a:cubicBezTo>
                <a:cubicBezTo>
                  <a:pt x="645306" y="1182339"/>
                  <a:pt x="620183" y="1189567"/>
                  <a:pt x="596900" y="1200150"/>
                </a:cubicBezTo>
                <a:cubicBezTo>
                  <a:pt x="573617" y="1198033"/>
                  <a:pt x="549576" y="1200057"/>
                  <a:pt x="527050" y="1193800"/>
                </a:cubicBezTo>
                <a:cubicBezTo>
                  <a:pt x="493823" y="1184570"/>
                  <a:pt x="477666" y="1160877"/>
                  <a:pt x="450850" y="1143000"/>
                </a:cubicBezTo>
                <a:cubicBezTo>
                  <a:pt x="404869" y="1112346"/>
                  <a:pt x="409021" y="1118255"/>
                  <a:pt x="355600" y="1104900"/>
                </a:cubicBezTo>
                <a:cubicBezTo>
                  <a:pt x="336550" y="1092200"/>
                  <a:pt x="318928" y="1077039"/>
                  <a:pt x="298450" y="1066800"/>
                </a:cubicBezTo>
                <a:cubicBezTo>
                  <a:pt x="289983" y="1062567"/>
                  <a:pt x="280442" y="1060013"/>
                  <a:pt x="273050" y="1054100"/>
                </a:cubicBezTo>
                <a:cubicBezTo>
                  <a:pt x="259025" y="1042880"/>
                  <a:pt x="246448" y="1029798"/>
                  <a:pt x="234950" y="1016000"/>
                </a:cubicBezTo>
                <a:cubicBezTo>
                  <a:pt x="225179" y="1004274"/>
                  <a:pt x="214377" y="992380"/>
                  <a:pt x="209550" y="977900"/>
                </a:cubicBezTo>
                <a:cubicBezTo>
                  <a:pt x="207433" y="971550"/>
                  <a:pt x="205123" y="965261"/>
                  <a:pt x="203200" y="958850"/>
                </a:cubicBezTo>
                <a:cubicBezTo>
                  <a:pt x="198772" y="944090"/>
                  <a:pt x="196223" y="928707"/>
                  <a:pt x="190500" y="914400"/>
                </a:cubicBezTo>
                <a:cubicBezTo>
                  <a:pt x="187666" y="907314"/>
                  <a:pt x="173567" y="924983"/>
                  <a:pt x="171450" y="92075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FE6667B9-E0FF-48D9-B4E1-B561C592539C}"/>
              </a:ext>
            </a:extLst>
          </p:cNvPr>
          <p:cNvSpPr/>
          <p:nvPr/>
        </p:nvSpPr>
        <p:spPr>
          <a:xfrm>
            <a:off x="3603408" y="2330801"/>
            <a:ext cx="1073576" cy="1403350"/>
          </a:xfrm>
          <a:custGeom>
            <a:avLst/>
            <a:gdLst>
              <a:gd name="connsiteX0" fmla="*/ 76626 w 1073576"/>
              <a:gd name="connsiteY0" fmla="*/ 812800 h 1403350"/>
              <a:gd name="connsiteX1" fmla="*/ 426 w 1073576"/>
              <a:gd name="connsiteY1" fmla="*/ 476250 h 1403350"/>
              <a:gd name="connsiteX2" fmla="*/ 114726 w 1073576"/>
              <a:gd name="connsiteY2" fmla="*/ 279400 h 1403350"/>
              <a:gd name="connsiteX3" fmla="*/ 190926 w 1073576"/>
              <a:gd name="connsiteY3" fmla="*/ 203200 h 1403350"/>
              <a:gd name="connsiteX4" fmla="*/ 241726 w 1073576"/>
              <a:gd name="connsiteY4" fmla="*/ 177800 h 1403350"/>
              <a:gd name="connsiteX5" fmla="*/ 419526 w 1073576"/>
              <a:gd name="connsiteY5" fmla="*/ 69850 h 1403350"/>
              <a:gd name="connsiteX6" fmla="*/ 483026 w 1073576"/>
              <a:gd name="connsiteY6" fmla="*/ 31750 h 1403350"/>
              <a:gd name="connsiteX7" fmla="*/ 578276 w 1073576"/>
              <a:gd name="connsiteY7" fmla="*/ 0 h 1403350"/>
              <a:gd name="connsiteX8" fmla="*/ 648126 w 1073576"/>
              <a:gd name="connsiteY8" fmla="*/ 6350 h 1403350"/>
              <a:gd name="connsiteX9" fmla="*/ 781476 w 1073576"/>
              <a:gd name="connsiteY9" fmla="*/ 63500 h 1403350"/>
              <a:gd name="connsiteX10" fmla="*/ 895776 w 1073576"/>
              <a:gd name="connsiteY10" fmla="*/ 196850 h 1403350"/>
              <a:gd name="connsiteX11" fmla="*/ 889426 w 1073576"/>
              <a:gd name="connsiteY11" fmla="*/ 355600 h 1403350"/>
              <a:gd name="connsiteX12" fmla="*/ 902126 w 1073576"/>
              <a:gd name="connsiteY12" fmla="*/ 539750 h 1403350"/>
              <a:gd name="connsiteX13" fmla="*/ 997376 w 1073576"/>
              <a:gd name="connsiteY13" fmla="*/ 647700 h 1403350"/>
              <a:gd name="connsiteX14" fmla="*/ 1073576 w 1073576"/>
              <a:gd name="connsiteY14" fmla="*/ 762000 h 1403350"/>
              <a:gd name="connsiteX15" fmla="*/ 1067226 w 1073576"/>
              <a:gd name="connsiteY15" fmla="*/ 1003300 h 1403350"/>
              <a:gd name="connsiteX16" fmla="*/ 940226 w 1073576"/>
              <a:gd name="connsiteY16" fmla="*/ 1104900 h 1403350"/>
              <a:gd name="connsiteX17" fmla="*/ 775126 w 1073576"/>
              <a:gd name="connsiteY17" fmla="*/ 1225550 h 1403350"/>
              <a:gd name="connsiteX18" fmla="*/ 641776 w 1073576"/>
              <a:gd name="connsiteY18" fmla="*/ 1314450 h 1403350"/>
              <a:gd name="connsiteX19" fmla="*/ 470326 w 1073576"/>
              <a:gd name="connsiteY19" fmla="*/ 1403350 h 1403350"/>
              <a:gd name="connsiteX20" fmla="*/ 400476 w 1073576"/>
              <a:gd name="connsiteY20" fmla="*/ 1390650 h 1403350"/>
              <a:gd name="connsiteX21" fmla="*/ 273476 w 1073576"/>
              <a:gd name="connsiteY21" fmla="*/ 1308100 h 1403350"/>
              <a:gd name="connsiteX22" fmla="*/ 216326 w 1073576"/>
              <a:gd name="connsiteY22" fmla="*/ 1244600 h 1403350"/>
              <a:gd name="connsiteX23" fmla="*/ 102026 w 1073576"/>
              <a:gd name="connsiteY23" fmla="*/ 1117600 h 1403350"/>
              <a:gd name="connsiteX24" fmla="*/ 95676 w 1073576"/>
              <a:gd name="connsiteY24" fmla="*/ 1047750 h 1403350"/>
              <a:gd name="connsiteX25" fmla="*/ 76626 w 1073576"/>
              <a:gd name="connsiteY25" fmla="*/ 8128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73576" h="1403350">
                <a:moveTo>
                  <a:pt x="76626" y="812800"/>
                </a:moveTo>
                <a:cubicBezTo>
                  <a:pt x="60751" y="717550"/>
                  <a:pt x="6552" y="591110"/>
                  <a:pt x="426" y="476250"/>
                </a:cubicBezTo>
                <a:cubicBezTo>
                  <a:pt x="-5573" y="363772"/>
                  <a:pt x="52632" y="338672"/>
                  <a:pt x="114726" y="279400"/>
                </a:cubicBezTo>
                <a:cubicBezTo>
                  <a:pt x="140710" y="254597"/>
                  <a:pt x="162876" y="225640"/>
                  <a:pt x="190926" y="203200"/>
                </a:cubicBezTo>
                <a:cubicBezTo>
                  <a:pt x="205709" y="191373"/>
                  <a:pt x="225780" y="188005"/>
                  <a:pt x="241726" y="177800"/>
                </a:cubicBezTo>
                <a:cubicBezTo>
                  <a:pt x="492679" y="17190"/>
                  <a:pt x="238674" y="160276"/>
                  <a:pt x="419526" y="69850"/>
                </a:cubicBezTo>
                <a:cubicBezTo>
                  <a:pt x="465122" y="47052"/>
                  <a:pt x="404340" y="62350"/>
                  <a:pt x="483026" y="31750"/>
                </a:cubicBezTo>
                <a:cubicBezTo>
                  <a:pt x="644581" y="-31077"/>
                  <a:pt x="498903" y="39687"/>
                  <a:pt x="578276" y="0"/>
                </a:cubicBezTo>
                <a:cubicBezTo>
                  <a:pt x="601559" y="2117"/>
                  <a:pt x="626235" y="-1859"/>
                  <a:pt x="648126" y="6350"/>
                </a:cubicBezTo>
                <a:cubicBezTo>
                  <a:pt x="838559" y="77762"/>
                  <a:pt x="649311" y="46979"/>
                  <a:pt x="781476" y="63500"/>
                </a:cubicBezTo>
                <a:cubicBezTo>
                  <a:pt x="804161" y="84440"/>
                  <a:pt x="889997" y="147725"/>
                  <a:pt x="895776" y="196850"/>
                </a:cubicBezTo>
                <a:cubicBezTo>
                  <a:pt x="901964" y="249446"/>
                  <a:pt x="891543" y="302683"/>
                  <a:pt x="889426" y="355600"/>
                </a:cubicBezTo>
                <a:cubicBezTo>
                  <a:pt x="893659" y="416983"/>
                  <a:pt x="890688" y="479293"/>
                  <a:pt x="902126" y="539750"/>
                </a:cubicBezTo>
                <a:cubicBezTo>
                  <a:pt x="910164" y="582236"/>
                  <a:pt x="974372" y="623486"/>
                  <a:pt x="997376" y="647700"/>
                </a:cubicBezTo>
                <a:cubicBezTo>
                  <a:pt x="1055814" y="709214"/>
                  <a:pt x="1047455" y="701051"/>
                  <a:pt x="1073576" y="762000"/>
                </a:cubicBezTo>
                <a:cubicBezTo>
                  <a:pt x="1071459" y="842433"/>
                  <a:pt x="1076311" y="923353"/>
                  <a:pt x="1067226" y="1003300"/>
                </a:cubicBezTo>
                <a:cubicBezTo>
                  <a:pt x="1062134" y="1048106"/>
                  <a:pt x="943668" y="1102710"/>
                  <a:pt x="940226" y="1104900"/>
                </a:cubicBezTo>
                <a:cubicBezTo>
                  <a:pt x="584573" y="1331224"/>
                  <a:pt x="998890" y="1061456"/>
                  <a:pt x="775126" y="1225550"/>
                </a:cubicBezTo>
                <a:cubicBezTo>
                  <a:pt x="732046" y="1257142"/>
                  <a:pt x="686908" y="1285866"/>
                  <a:pt x="641776" y="1314450"/>
                </a:cubicBezTo>
                <a:cubicBezTo>
                  <a:pt x="602448" y="1339358"/>
                  <a:pt x="496496" y="1390265"/>
                  <a:pt x="470326" y="1403350"/>
                </a:cubicBezTo>
                <a:cubicBezTo>
                  <a:pt x="447043" y="1399117"/>
                  <a:pt x="421778" y="1400958"/>
                  <a:pt x="400476" y="1390650"/>
                </a:cubicBezTo>
                <a:cubicBezTo>
                  <a:pt x="355027" y="1368658"/>
                  <a:pt x="313035" y="1339474"/>
                  <a:pt x="273476" y="1308100"/>
                </a:cubicBezTo>
                <a:cubicBezTo>
                  <a:pt x="251164" y="1290405"/>
                  <a:pt x="234720" y="1266339"/>
                  <a:pt x="216326" y="1244600"/>
                </a:cubicBezTo>
                <a:cubicBezTo>
                  <a:pt x="113550" y="1123138"/>
                  <a:pt x="171478" y="1173161"/>
                  <a:pt x="102026" y="1117600"/>
                </a:cubicBezTo>
                <a:cubicBezTo>
                  <a:pt x="99909" y="1094317"/>
                  <a:pt x="96738" y="1071105"/>
                  <a:pt x="95676" y="1047750"/>
                </a:cubicBezTo>
                <a:cubicBezTo>
                  <a:pt x="89198" y="905229"/>
                  <a:pt x="92501" y="908050"/>
                  <a:pt x="76626" y="81280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F4F961E-6E1F-45E9-8DB4-13F1F1D8A78B}"/>
              </a:ext>
            </a:extLst>
          </p:cNvPr>
          <p:cNvCxnSpPr/>
          <p:nvPr/>
        </p:nvCxnSpPr>
        <p:spPr>
          <a:xfrm>
            <a:off x="1654384" y="3067401"/>
            <a:ext cx="24638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1C12967-EC95-45D4-994A-1C4AE1211BB2}"/>
              </a:ext>
            </a:extLst>
          </p:cNvPr>
          <p:cNvSpPr/>
          <p:nvPr/>
        </p:nvSpPr>
        <p:spPr>
          <a:xfrm>
            <a:off x="1543596" y="3026002"/>
            <a:ext cx="110788" cy="107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B4177A0-EFA4-4C50-9D94-D08FC11BAC02}"/>
              </a:ext>
            </a:extLst>
          </p:cNvPr>
          <p:cNvSpPr/>
          <p:nvPr/>
        </p:nvSpPr>
        <p:spPr>
          <a:xfrm>
            <a:off x="4118184" y="3032425"/>
            <a:ext cx="110788" cy="107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9D369E8-89E8-41F0-ACD8-4BC7CDDFCCD6}"/>
              </a:ext>
            </a:extLst>
          </p:cNvPr>
          <p:cNvSpPr txBox="1"/>
          <p:nvPr/>
        </p:nvSpPr>
        <p:spPr>
          <a:xfrm>
            <a:off x="1338655" y="2710645"/>
            <a:ext cx="683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A31D00F-D564-47E0-9444-9E8E0779ED0B}"/>
              </a:ext>
            </a:extLst>
          </p:cNvPr>
          <p:cNvSpPr txBox="1"/>
          <p:nvPr/>
        </p:nvSpPr>
        <p:spPr>
          <a:xfrm>
            <a:off x="3878467" y="2710645"/>
            <a:ext cx="683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196B1DC-55FF-4FCA-BA66-3550735A69EC}"/>
              </a:ext>
            </a:extLst>
          </p:cNvPr>
          <p:cNvSpPr txBox="1"/>
          <p:nvPr/>
        </p:nvSpPr>
        <p:spPr>
          <a:xfrm>
            <a:off x="2719944" y="2986456"/>
            <a:ext cx="444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32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  <p:bldP spid="10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E0DBCD-B5B4-404D-A9A4-75A7F2F8AC62}"/>
              </a:ext>
            </a:extLst>
          </p:cNvPr>
          <p:cNvSpPr txBox="1"/>
          <p:nvPr/>
        </p:nvSpPr>
        <p:spPr>
          <a:xfrm>
            <a:off x="1284194" y="1157562"/>
            <a:ext cx="2888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Кавендиш тәжірибесі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384CBC-29AC-459B-BEE0-369C7F7C3CCB}"/>
              </a:ext>
            </a:extLst>
          </p:cNvPr>
          <p:cNvSpPr txBox="1"/>
          <p:nvPr/>
        </p:nvSpPr>
        <p:spPr>
          <a:xfrm>
            <a:off x="691862" y="1485850"/>
            <a:ext cx="518948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Гравитациялық тұрақтыны бірінші болып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1798 жылы т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әжірибе жүзінде Генри Кавендиш </a:t>
            </a:r>
          </a:p>
          <a:p>
            <a:pPr algn="just"/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өлшеген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800BA14-D862-4C41-B303-18C4456AF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" t="30822" r="69049" b="18589"/>
          <a:stretch/>
        </p:blipFill>
        <p:spPr>
          <a:xfrm>
            <a:off x="691862" y="3649891"/>
            <a:ext cx="2082801" cy="25442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178ECC-7BAE-4B15-8C6A-17E7F6F94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22" t="26276" r="2302" b="10593"/>
          <a:stretch/>
        </p:blipFill>
        <p:spPr>
          <a:xfrm>
            <a:off x="3051763" y="3609186"/>
            <a:ext cx="2508110" cy="2518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027691-924E-42E1-A1D4-724AC21837BE}"/>
              </a:ext>
            </a:extLst>
          </p:cNvPr>
          <p:cNvSpPr txBox="1"/>
          <p:nvPr/>
        </p:nvSpPr>
        <p:spPr>
          <a:xfrm>
            <a:off x="925765" y="6127966"/>
            <a:ext cx="161499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k-KZ" sz="1400" dirty="0">
                <a:latin typeface="Arial" panose="020B0604020202020204" pitchFamily="34" charset="0"/>
                <a:cs typeface="Arial" panose="020B0604020202020204" pitchFamily="34" charset="0"/>
              </a:rPr>
              <a:t>Генри Кавендиш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1731-1810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478F0D-CE15-406B-B481-611B4C949B3E}"/>
              </a:ext>
            </a:extLst>
          </p:cNvPr>
          <p:cNvSpPr txBox="1"/>
          <p:nvPr/>
        </p:nvSpPr>
        <p:spPr>
          <a:xfrm>
            <a:off x="3203613" y="6027939"/>
            <a:ext cx="25647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Экперименталды</a:t>
            </a:r>
            <a:r>
              <a:rPr lang="kk-KZ" sz="1400" dirty="0">
                <a:latin typeface="Arial" panose="020B0604020202020204" pitchFamily="34" charset="0"/>
                <a:cs typeface="Arial" panose="020B0604020202020204" pitchFamily="34" charset="0"/>
              </a:rPr>
              <a:t>қ </a:t>
            </a:r>
            <a:r>
              <a:rPr lang="kk-K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қондырғы</a:t>
            </a:r>
            <a:endParaRPr lang="kk-K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A1D356-DADB-4279-A2DD-781EAABE0307}"/>
              </a:ext>
            </a:extLst>
          </p:cNvPr>
          <p:cNvSpPr txBox="1"/>
          <p:nvPr/>
        </p:nvSpPr>
        <p:spPr>
          <a:xfrm>
            <a:off x="2929917" y="3711535"/>
            <a:ext cx="1556067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k-KZ" sz="1400" dirty="0">
                <a:latin typeface="Arial" panose="020B0604020202020204" pitchFamily="34" charset="0"/>
                <a:cs typeface="Arial" panose="020B0604020202020204" pitchFamily="34" charset="0"/>
              </a:rPr>
              <a:t>Бұралма таразы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xmlns="" id="{B88FEBCE-4C04-4C73-9060-83ADF1ED8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016262"/>
              </p:ext>
            </p:extLst>
          </p:nvPr>
        </p:nvGraphicFramePr>
        <p:xfrm>
          <a:off x="691862" y="2623950"/>
          <a:ext cx="2359901" cy="768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4" imgW="1307880" imgH="419040" progId="Equation.DSMT4">
                  <p:embed/>
                </p:oleObj>
              </mc:Choice>
              <mc:Fallback>
                <p:oleObj name="Equation" r:id="rId4" imgW="13078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862" y="2623950"/>
                        <a:ext cx="2359901" cy="768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79A050-B516-42F5-904E-B1C16D69EC6B}"/>
              </a:ext>
            </a:extLst>
          </p:cNvPr>
          <p:cNvSpPr txBox="1"/>
          <p:nvPr/>
        </p:nvSpPr>
        <p:spPr>
          <a:xfrm>
            <a:off x="4485984" y="2866836"/>
            <a:ext cx="776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(7.4)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4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0" descr="Физика - 10">
            <a:extLst>
              <a:ext uri="{FF2B5EF4-FFF2-40B4-BE49-F238E27FC236}">
                <a16:creationId xmlns:a16="http://schemas.microsoft.com/office/drawing/2014/main" xmlns="" id="{D7BE4744-69DF-42D7-A47E-136C6E96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2" y="1947140"/>
            <a:ext cx="2070150" cy="330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C967F11-1B62-4374-A223-3A94C1340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227" y="2175527"/>
            <a:ext cx="3077865" cy="3077865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7B26CB38-0E75-4873-9CBC-315EA62AF4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926767"/>
              </p:ext>
            </p:extLst>
          </p:nvPr>
        </p:nvGraphicFramePr>
        <p:xfrm>
          <a:off x="6903989" y="2175527"/>
          <a:ext cx="1011324" cy="341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r:id="rId5" imgW="634725" imgH="228501" progId="Equation.DSMT4">
                  <p:embed/>
                </p:oleObj>
              </mc:Choice>
              <mc:Fallback>
                <p:oleObj r:id="rId5" imgW="634725" imgH="228501" progId="Equation.DSMT4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xmlns="" id="{71F18298-8C6A-4FA2-8BD0-A216DFF330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3989" y="2175527"/>
                        <a:ext cx="1011324" cy="341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32A85806-66FE-4C79-B5FD-ACD82EC2D4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71346"/>
              </p:ext>
            </p:extLst>
          </p:nvPr>
        </p:nvGraphicFramePr>
        <p:xfrm>
          <a:off x="6846078" y="2737862"/>
          <a:ext cx="1735331" cy="637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r:id="rId7" imgW="1143000" imgH="457200" progId="Equation.DSMT4">
                  <p:embed/>
                </p:oleObj>
              </mc:Choice>
              <mc:Fallback>
                <p:oleObj r:id="rId7" imgW="1143000" imgH="457200" progId="Equation.DSMT4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xmlns="" id="{8C4CD6A0-8202-4522-B8C0-CE5C05A33A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078" y="2737862"/>
                        <a:ext cx="1735331" cy="6377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CC8592D3-897F-48BE-9742-7646E7537D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474867"/>
              </p:ext>
            </p:extLst>
          </p:nvPr>
        </p:nvGraphicFramePr>
        <p:xfrm>
          <a:off x="6882481" y="3451960"/>
          <a:ext cx="1480733" cy="639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r:id="rId9" imgW="914400" imgH="419100" progId="Equation.DSMT4">
                  <p:embed/>
                </p:oleObj>
              </mc:Choice>
              <mc:Fallback>
                <p:oleObj r:id="rId9" imgW="914400" imgH="419100" progId="Equation.DSMT4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xmlns="" id="{CED542A9-40E0-461A-9602-9A3574EB15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2481" y="3451960"/>
                        <a:ext cx="1480733" cy="6397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3584CC7F-6720-4BF1-A270-DD801C8CFD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033739"/>
              </p:ext>
            </p:extLst>
          </p:nvPr>
        </p:nvGraphicFramePr>
        <p:xfrm>
          <a:off x="6879413" y="4253813"/>
          <a:ext cx="1141845" cy="592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r:id="rId11" imgW="685800" imgH="393700" progId="Equation.DSMT4">
                  <p:embed/>
                </p:oleObj>
              </mc:Choice>
              <mc:Fallback>
                <p:oleObj r:id="rId11" imgW="685800" imgH="393700" progId="Equation.DSMT4">
                  <p:embed/>
                  <p:pic>
                    <p:nvPicPr>
                      <p:cNvPr id="35" name="Объект 34">
                        <a:extLst>
                          <a:ext uri="{FF2B5EF4-FFF2-40B4-BE49-F238E27FC236}">
                            <a16:creationId xmlns:a16="http://schemas.microsoft.com/office/drawing/2014/main" xmlns="" id="{53381BEF-C957-43D9-9DAA-D47F7BEA84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9413" y="4253813"/>
                        <a:ext cx="1141845" cy="5922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736409-B731-4E79-8220-78FFEE965558}"/>
              </a:ext>
            </a:extLst>
          </p:cNvPr>
          <p:cNvSpPr txBox="1"/>
          <p:nvPr/>
        </p:nvSpPr>
        <p:spPr>
          <a:xfrm>
            <a:off x="10389064" y="2147887"/>
            <a:ext cx="1270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(5.10)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ABE3C96-9444-4F99-968B-5C38DB9C664E}"/>
              </a:ext>
            </a:extLst>
          </p:cNvPr>
          <p:cNvSpPr txBox="1"/>
          <p:nvPr/>
        </p:nvSpPr>
        <p:spPr>
          <a:xfrm>
            <a:off x="10389064" y="2846278"/>
            <a:ext cx="1270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(7.5)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0EBE44-2460-4FC6-A484-931123C1F6B3}"/>
              </a:ext>
            </a:extLst>
          </p:cNvPr>
          <p:cNvSpPr txBox="1"/>
          <p:nvPr/>
        </p:nvSpPr>
        <p:spPr>
          <a:xfrm>
            <a:off x="10389064" y="3561302"/>
            <a:ext cx="963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(7.6)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09366A-A380-4CD7-A5B7-3868F7720134}"/>
              </a:ext>
            </a:extLst>
          </p:cNvPr>
          <p:cNvSpPr txBox="1"/>
          <p:nvPr/>
        </p:nvSpPr>
        <p:spPr>
          <a:xfrm>
            <a:off x="10389064" y="4334073"/>
            <a:ext cx="1229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(7.7)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F74FEE-FEC3-465C-A563-1D035A71C835}"/>
              </a:ext>
            </a:extLst>
          </p:cNvPr>
          <p:cNvSpPr txBox="1"/>
          <p:nvPr/>
        </p:nvSpPr>
        <p:spPr>
          <a:xfrm>
            <a:off x="1193664" y="1378354"/>
            <a:ext cx="3257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Гравитациялық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энергия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0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819" y="2057846"/>
            <a:ext cx="4425904" cy="3355448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F02BBBE2-AF1D-4C0C-8279-6710F8374D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922215"/>
              </p:ext>
            </p:extLst>
          </p:nvPr>
        </p:nvGraphicFramePr>
        <p:xfrm>
          <a:off x="1399476" y="2624836"/>
          <a:ext cx="945476" cy="36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r:id="rId4" imgW="507780" imgH="203112" progId="Equation.DSMT4">
                  <p:embed/>
                </p:oleObj>
              </mc:Choice>
              <mc:Fallback>
                <p:oleObj r:id="rId4" imgW="507780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9476" y="2624836"/>
                        <a:ext cx="945476" cy="364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369CDC-A3D7-486F-8382-064F65BAF234}"/>
              </a:ext>
            </a:extLst>
          </p:cNvPr>
          <p:cNvSpPr txBox="1"/>
          <p:nvPr/>
        </p:nvSpPr>
        <p:spPr>
          <a:xfrm>
            <a:off x="4447838" y="2645642"/>
            <a:ext cx="1150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(7.8)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7E42A858-212B-4CFD-9E0D-D7FBF7CBF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181677"/>
              </p:ext>
            </p:extLst>
          </p:nvPr>
        </p:nvGraphicFramePr>
        <p:xfrm>
          <a:off x="1092983" y="3578288"/>
          <a:ext cx="2049600" cy="68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r:id="rId6" imgW="1231366" imgH="393529" progId="Equation.DSMT4">
                  <p:embed/>
                </p:oleObj>
              </mc:Choice>
              <mc:Fallback>
                <p:oleObj r:id="rId6" imgW="1231366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983" y="3578288"/>
                        <a:ext cx="2049600" cy="683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739109-2EAA-445F-8EC5-8D40507932C3}"/>
              </a:ext>
            </a:extLst>
          </p:cNvPr>
          <p:cNvSpPr txBox="1"/>
          <p:nvPr/>
        </p:nvSpPr>
        <p:spPr>
          <a:xfrm>
            <a:off x="3142583" y="3735570"/>
            <a:ext cx="204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еркін түсу үдеуі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2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FB99024C-9BDE-476E-9B7A-DD42EEAFC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901116"/>
              </p:ext>
            </p:extLst>
          </p:nvPr>
        </p:nvGraphicFramePr>
        <p:xfrm>
          <a:off x="870540" y="1488713"/>
          <a:ext cx="4613377" cy="242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BCF507BB-2A92-44F6-8D97-A2DE6C6621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401545"/>
              </p:ext>
            </p:extLst>
          </p:nvPr>
        </p:nvGraphicFramePr>
        <p:xfrm>
          <a:off x="809523" y="3539613"/>
          <a:ext cx="4613377" cy="331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1E45F92-CBE5-46C9-8075-FF706283C9FB}"/>
              </a:ext>
            </a:extLst>
          </p:cNvPr>
          <p:cNvSpPr/>
          <p:nvPr/>
        </p:nvSpPr>
        <p:spPr>
          <a:xfrm>
            <a:off x="6950096" y="3125008"/>
            <a:ext cx="3676200" cy="119812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Кеңістіктегі күш әрекет еткен аумақты </a:t>
            </a:r>
            <a:r>
              <a:rPr lang="kk-KZ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күш өрісі</a:t>
            </a:r>
            <a:r>
              <a:rPr lang="kk-KZ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деп атайды</a:t>
            </a:r>
            <a:r>
              <a:rPr lang="kk-KZ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611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3016</TotalTime>
  <Words>354</Words>
  <Application>Microsoft Office PowerPoint</Application>
  <PresentationFormat>Широкоэкранный</PresentationFormat>
  <Paragraphs>52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Equation</vt:lpstr>
      <vt:lpstr>Equation.DSMT4</vt:lpstr>
      <vt:lpstr>ӘЛ-ФАРАБИ АТЫНДАҒЫ ҚАЗАҚ ҰЛТТЫҚ УНИВЕРСИТЕТІ  ФИЗИКА-ТЕХНИКАЛЫҚ ФАКУЛЬТЕТІ ЖЫЛУ ФИЗИКАСЫ ЖӘНЕ ТЕХНИКАЛЫҚ ФИЗИКА КАФЕДРАСЫ</vt:lpstr>
      <vt:lpstr>Бүкіләлемдік тартылыс заңының  сипаттамасы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ӘЛ-ФАРАБИ АТЫНДАҒЫ  ҚАЗАҚ ҰЛТТЫҚ УНИВЕРСИТЕТІ</dc:title>
  <dc:creator>Алдияров Абдурахман</dc:creator>
  <cp:lastModifiedBy>MUKHTAR</cp:lastModifiedBy>
  <cp:revision>65</cp:revision>
  <dcterms:created xsi:type="dcterms:W3CDTF">2021-03-03T07:56:46Z</dcterms:created>
  <dcterms:modified xsi:type="dcterms:W3CDTF">2025-11-14T09:22:05Z</dcterms:modified>
</cp:coreProperties>
</file>